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9903600" cx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19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7" roundtripDataSignature="AMtx7mgFDkKygZyqt0Zd4U53lvtol/jr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19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42074" y="685800"/>
            <a:ext cx="237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:notes"/>
          <p:cNvSpPr/>
          <p:nvPr>
            <p:ph idx="2" type="sldImg"/>
          </p:nvPr>
        </p:nvSpPr>
        <p:spPr>
          <a:xfrm>
            <a:off x="2242074" y="685800"/>
            <a:ext cx="237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title"/>
          </p:nvPr>
        </p:nvSpPr>
        <p:spPr>
          <a:xfrm>
            <a:off x="233775" y="856878"/>
            <a:ext cx="6390300" cy="11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5"/>
          <p:cNvSpPr txBox="1"/>
          <p:nvPr>
            <p:ph idx="1" type="body"/>
          </p:nvPr>
        </p:nvSpPr>
        <p:spPr>
          <a:xfrm>
            <a:off x="233775" y="2219044"/>
            <a:ext cx="6390300" cy="65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5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/>
          <p:nvPr>
            <p:ph type="ctrTitle"/>
          </p:nvPr>
        </p:nvSpPr>
        <p:spPr>
          <a:xfrm>
            <a:off x="233781" y="1433649"/>
            <a:ext cx="6390300" cy="3952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4"/>
          <p:cNvSpPr txBox="1"/>
          <p:nvPr>
            <p:ph idx="1" type="subTitle"/>
          </p:nvPr>
        </p:nvSpPr>
        <p:spPr>
          <a:xfrm>
            <a:off x="233775" y="5456992"/>
            <a:ext cx="6390300" cy="1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type="title"/>
          </p:nvPr>
        </p:nvSpPr>
        <p:spPr>
          <a:xfrm>
            <a:off x="233775" y="4141374"/>
            <a:ext cx="6390300" cy="162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6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/>
          <p:nvPr>
            <p:ph type="title"/>
          </p:nvPr>
        </p:nvSpPr>
        <p:spPr>
          <a:xfrm>
            <a:off x="233775" y="856878"/>
            <a:ext cx="6390300" cy="11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7"/>
          <p:cNvSpPr txBox="1"/>
          <p:nvPr>
            <p:ph idx="1" type="body"/>
          </p:nvPr>
        </p:nvSpPr>
        <p:spPr>
          <a:xfrm>
            <a:off x="233775" y="2219044"/>
            <a:ext cx="3000000" cy="65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7"/>
          <p:cNvSpPr txBox="1"/>
          <p:nvPr>
            <p:ph idx="2" type="body"/>
          </p:nvPr>
        </p:nvSpPr>
        <p:spPr>
          <a:xfrm>
            <a:off x="3624300" y="2219044"/>
            <a:ext cx="3000000" cy="65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233775" y="856878"/>
            <a:ext cx="6390300" cy="11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/>
          <p:nvPr>
            <p:ph type="title"/>
          </p:nvPr>
        </p:nvSpPr>
        <p:spPr>
          <a:xfrm>
            <a:off x="233775" y="1069785"/>
            <a:ext cx="2106000" cy="1455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9"/>
          <p:cNvSpPr txBox="1"/>
          <p:nvPr>
            <p:ph idx="1" type="body"/>
          </p:nvPr>
        </p:nvSpPr>
        <p:spPr>
          <a:xfrm>
            <a:off x="233775" y="2675618"/>
            <a:ext cx="2106000" cy="61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9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/>
          <p:nvPr>
            <p:ph type="title"/>
          </p:nvPr>
        </p:nvSpPr>
        <p:spPr>
          <a:xfrm>
            <a:off x="367688" y="866746"/>
            <a:ext cx="4775700" cy="787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0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3429000" y="48"/>
            <a:ext cx="3429000" cy="9903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1"/>
          <p:cNvSpPr txBox="1"/>
          <p:nvPr>
            <p:ph type="title"/>
          </p:nvPr>
        </p:nvSpPr>
        <p:spPr>
          <a:xfrm>
            <a:off x="199125" y="2374428"/>
            <a:ext cx="3033900" cy="2854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1"/>
          <p:cNvSpPr txBox="1"/>
          <p:nvPr>
            <p:ph idx="1" type="subTitle"/>
          </p:nvPr>
        </p:nvSpPr>
        <p:spPr>
          <a:xfrm>
            <a:off x="199125" y="5397207"/>
            <a:ext cx="3033900" cy="23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3704625" y="1394418"/>
            <a:ext cx="2877600" cy="7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11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233775" y="8145800"/>
            <a:ext cx="4499100" cy="116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hasCustomPrompt="1" type="title"/>
          </p:nvPr>
        </p:nvSpPr>
        <p:spPr>
          <a:xfrm>
            <a:off x="233775" y="2129799"/>
            <a:ext cx="6390300" cy="3780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233775" y="6069481"/>
            <a:ext cx="6390300" cy="250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233775" y="856878"/>
            <a:ext cx="6390300" cy="11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233775" y="2219044"/>
            <a:ext cx="6390300" cy="65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"/>
          <p:cNvSpPr txBox="1"/>
          <p:nvPr/>
        </p:nvSpPr>
        <p:spPr>
          <a:xfrm>
            <a:off x="664050" y="2479375"/>
            <a:ext cx="5529900" cy="63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nl" sz="3600"/>
              <a:t>In 7 dagen</a:t>
            </a:r>
            <a:endParaRPr i="0" sz="3600" u="none" cap="none" strike="noStrike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i="1" lang="nl" sz="1100">
                <a:solidFill>
                  <a:srgbClr val="ED7D31"/>
                </a:solidFill>
              </a:rPr>
            </a:br>
            <a:r>
              <a:rPr i="1" lang="nl" sz="1100">
                <a:solidFill>
                  <a:srgbClr val="ED7D31"/>
                </a:solidFill>
              </a:rPr>
              <a:t>Lees het hele scheppingsverhaal uit Genesis 1</a:t>
            </a:r>
            <a:endParaRPr i="1" sz="1100">
              <a:solidFill>
                <a:srgbClr val="ED7D3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nl" sz="1100">
                <a:solidFill>
                  <a:srgbClr val="ED7D31"/>
                </a:solidFill>
              </a:rPr>
              <a:t>"Zo werden de hemel en de aarde gemaakt, en alle prachtige dingen die daarbij horen. Op de zevende dag was God klaar met zijn werk (Genesis 2:1).”</a:t>
            </a:r>
            <a:endParaRPr i="1" sz="1100">
              <a:solidFill>
                <a:srgbClr val="ED7D3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i="1" sz="1200">
              <a:solidFill>
                <a:srgbClr val="F39430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i="1" sz="12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nl" sz="1200" u="none" cap="none" strike="noStrike">
                <a:solidFill>
                  <a:srgbClr val="000000"/>
                </a:solidFill>
              </a:rPr>
              <a:t>Opdracht</a:t>
            </a:r>
            <a:br>
              <a:rPr b="1" i="0" lang="nl" sz="1200" u="none" cap="none" strike="noStrike">
                <a:solidFill>
                  <a:srgbClr val="000000"/>
                </a:solidFill>
              </a:rPr>
            </a:br>
            <a:r>
              <a:rPr i="0" lang="nl" sz="1200" u="none" cap="none" strike="noStrike">
                <a:solidFill>
                  <a:srgbClr val="000000"/>
                </a:solidFill>
              </a:rPr>
              <a:t>N</a:t>
            </a:r>
            <a:r>
              <a:rPr lang="nl" sz="1200"/>
              <a:t>odig:</a:t>
            </a:r>
            <a:endParaRPr sz="1200"/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1623"/>
              </a:buClr>
              <a:buSzPts val="1200"/>
              <a:buFont typeface="Arial"/>
              <a:buChar char="●"/>
            </a:pPr>
            <a:r>
              <a:rPr lang="nl" sz="1200"/>
              <a:t>Zeven hoepels</a:t>
            </a:r>
            <a:endParaRPr sz="1200"/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1623"/>
              </a:buClr>
              <a:buSzPts val="1200"/>
              <a:buFont typeface="Arial"/>
              <a:buChar char="●"/>
            </a:pPr>
            <a:r>
              <a:rPr lang="nl" sz="1200"/>
              <a:t>A4’tjes met afbeeldingen bij de 7 scheppingsdagen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nl" sz="1200"/>
            </a:br>
            <a:r>
              <a:rPr lang="nl" sz="1200">
                <a:solidFill>
                  <a:srgbClr val="271623"/>
                </a:solidFill>
                <a:highlight>
                  <a:srgbClr val="FFFFFF"/>
                </a:highlight>
              </a:rPr>
              <a:t>Zeven is in de Bijbel het getal van volheid. God voltooide de schepping en op de zevende dag rustte Hij uit en was Hij blij over Zijn schepping!</a:t>
            </a:r>
            <a:br>
              <a:rPr lang="nl" sz="1200">
                <a:solidFill>
                  <a:srgbClr val="271623"/>
                </a:solidFill>
                <a:highlight>
                  <a:srgbClr val="FFFFFF"/>
                </a:highlight>
              </a:rPr>
            </a:br>
            <a:br>
              <a:rPr lang="nl" sz="1200">
                <a:solidFill>
                  <a:srgbClr val="271623"/>
                </a:solidFill>
                <a:highlight>
                  <a:srgbClr val="FFFFFF"/>
                </a:highlight>
              </a:rPr>
            </a:br>
            <a:r>
              <a:rPr lang="nl" sz="1200">
                <a:solidFill>
                  <a:srgbClr val="271623"/>
                </a:solidFill>
                <a:highlight>
                  <a:srgbClr val="FFFFFF"/>
                </a:highlight>
              </a:rPr>
              <a:t>1. Bouw een vliegtuigje van een A4 met daarop de scheppingsdagen.</a:t>
            </a:r>
            <a:endParaRPr sz="1200">
              <a:solidFill>
                <a:srgbClr val="271623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rgbClr val="271623"/>
                </a:solidFill>
                <a:highlight>
                  <a:srgbClr val="FFFFFF"/>
                </a:highlight>
              </a:rPr>
              <a:t>2. Probeer het juiste vliegtuigje in de juiste hoepel te gooien. </a:t>
            </a:r>
            <a:endParaRPr sz="1200">
              <a:solidFill>
                <a:srgbClr val="271623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rgbClr val="271623"/>
                </a:solidFill>
                <a:highlight>
                  <a:srgbClr val="FFFFFF"/>
                </a:highlight>
              </a:rPr>
              <a:t>3. </a:t>
            </a:r>
            <a:r>
              <a:rPr lang="nl" sz="1200"/>
              <a:t>Voor elk plaatje dat je gooit bij de juiste scheppingsdag, krijg je 2 punten. Als je weer naar het verhaal moet kijken, kun je maximaal 1 punt halen. Heb je het fout, dan krijg je 0 punten. 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2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nl" sz="1200" u="none" cap="none" strike="noStrike">
                <a:solidFill>
                  <a:srgbClr val="000000"/>
                </a:solidFill>
              </a:rPr>
              <a:t>Om door te praten</a:t>
            </a:r>
            <a:endParaRPr b="1" sz="1200"/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1623"/>
              </a:buClr>
              <a:buSzPts val="1200"/>
              <a:buFont typeface="Roboto"/>
              <a:buChar char="●"/>
            </a:pPr>
            <a:r>
              <a:rPr lang="nl" sz="1200"/>
              <a:t>Waarover</a:t>
            </a:r>
            <a:r>
              <a:rPr b="1" lang="nl" sz="1200"/>
              <a:t> </a:t>
            </a:r>
            <a:r>
              <a:rPr lang="nl" sz="1200">
                <a:solidFill>
                  <a:srgbClr val="271623"/>
                </a:solidFill>
                <a:highlight>
                  <a:srgbClr val="FFFFFF"/>
                </a:highlight>
              </a:rPr>
              <a:t>verwonder jij je het meest in de schepping?</a:t>
            </a:r>
            <a:endParaRPr sz="1200">
              <a:solidFill>
                <a:srgbClr val="271623"/>
              </a:solidFill>
              <a:highlight>
                <a:srgbClr val="FFFFFF"/>
              </a:highlight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1623"/>
              </a:buClr>
              <a:buSzPts val="1200"/>
              <a:buFont typeface="Arial"/>
              <a:buChar char="●"/>
            </a:pPr>
            <a:r>
              <a:rPr lang="nl" sz="1200">
                <a:solidFill>
                  <a:srgbClr val="271623"/>
                </a:solidFill>
                <a:highlight>
                  <a:srgbClr val="FFFFFF"/>
                </a:highlight>
              </a:rPr>
              <a:t>Als jij de aarde mocht scheppen, wat zou je dan al eerste kiezen? </a:t>
            </a:r>
            <a:endParaRPr sz="1200">
              <a:solidFill>
                <a:srgbClr val="271623"/>
              </a:solidFill>
              <a:highlight>
                <a:srgbClr val="FFFFFF"/>
              </a:highlight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1623"/>
              </a:buClr>
              <a:buSzPts val="1200"/>
              <a:buFont typeface="Arial"/>
              <a:buChar char="●"/>
            </a:pPr>
            <a:r>
              <a:rPr lang="nl" sz="1200">
                <a:solidFill>
                  <a:srgbClr val="271623"/>
                </a:solidFill>
                <a:highlight>
                  <a:srgbClr val="FFFFFF"/>
                </a:highlight>
              </a:rPr>
              <a:t>Wat zou jij doen als je de eerste mens op aarde was?</a:t>
            </a:r>
            <a:endParaRPr sz="1200">
              <a:solidFill>
                <a:srgbClr val="271623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sz="12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" name="Google Shape;5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09675" y="7693025"/>
            <a:ext cx="1628775" cy="200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CE5CD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